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8" r:id="rId4"/>
    <p:sldId id="258" r:id="rId5"/>
    <p:sldId id="275" r:id="rId6"/>
    <p:sldId id="272" r:id="rId7"/>
    <p:sldId id="1541" r:id="rId8"/>
    <p:sldId id="1542" r:id="rId9"/>
    <p:sldId id="1543" r:id="rId10"/>
    <p:sldId id="271" r:id="rId11"/>
    <p:sldId id="297" r:id="rId12"/>
    <p:sldId id="298" r:id="rId13"/>
    <p:sldId id="286" r:id="rId14"/>
    <p:sldId id="287" r:id="rId15"/>
    <p:sldId id="1552" r:id="rId16"/>
    <p:sldId id="1553" r:id="rId17"/>
    <p:sldId id="1554" r:id="rId18"/>
    <p:sldId id="1555" r:id="rId19"/>
    <p:sldId id="1556" r:id="rId20"/>
    <p:sldId id="1551" r:id="rId21"/>
    <p:sldId id="285" r:id="rId22"/>
    <p:sldId id="1560" r:id="rId23"/>
    <p:sldId id="1561" r:id="rId24"/>
    <p:sldId id="1562" r:id="rId25"/>
    <p:sldId id="1549" r:id="rId26"/>
    <p:sldId id="1557" r:id="rId27"/>
    <p:sldId id="1558" r:id="rId28"/>
    <p:sldId id="288" r:id="rId29"/>
    <p:sldId id="1559" r:id="rId30"/>
    <p:sldId id="291" r:id="rId31"/>
    <p:sldId id="296" r:id="rId32"/>
    <p:sldId id="1547" r:id="rId33"/>
    <p:sldId id="1548" r:id="rId34"/>
    <p:sldId id="1550" r:id="rId35"/>
  </p:sldIdLst>
  <p:sldSz cx="18288000" cy="10287000"/>
  <p:notesSz cx="6858000" cy="9144000"/>
  <p:embeddedFontLst>
    <p:embeddedFont>
      <p:font typeface="Source Han Sans KR" panose="020B0600000101010101" charset="-127"/>
      <p:regular r:id="rId37"/>
    </p:embeddedFont>
    <p:embeddedFont>
      <p:font typeface="Source Han Sans KR Bold" panose="020B0600000101010101" charset="-127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Inter" panose="020B0600000101010101" charset="0"/>
      <p:regular r:id="rId43"/>
    </p:embeddedFont>
    <p:embeddedFont>
      <p:font typeface="Inter Bold" panose="020B0600000101010101" charset="0"/>
      <p:regular r:id="rId44"/>
    </p:embeddedFont>
    <p:embeddedFont>
      <p:font typeface="Malgun Gothic Semilight" panose="020B0502040204020203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F387-941D-42E5-9FC9-F77D324E9504}" v="104" dt="2024-10-11T02:43:1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1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2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3.xlsx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pic>
        <p:nvPicPr>
          <p:cNvPr id="4" name="그림 3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34C4ED4-348C-5EAE-D577-3FD68DDB1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290786"/>
            <a:ext cx="2114550" cy="1110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182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1"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요구사항 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리스트</a:t>
            </a:r>
            <a:endParaRPr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latin typeface="Inter Bold" panose="020B0600000101010101" charset="0"/>
              <a:ea typeface="Inter Bold" panose="020B0600000101010101" charset="0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0F5F05-1FD0-DAB2-0EB1-05458E84E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128003"/>
              </p:ext>
            </p:extLst>
          </p:nvPr>
        </p:nvGraphicFramePr>
        <p:xfrm>
          <a:off x="14292263" y="479425"/>
          <a:ext cx="18684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48600" imgH="799200" progId="Excel.Sheet.12">
                  <p:embed/>
                </p:oleObj>
              </mc:Choice>
              <mc:Fallback>
                <p:oleObj name="Worksheet" showAsIcon="1" r:id="rId4" imgW="948600" imgH="79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92263" y="479425"/>
                        <a:ext cx="1868487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8BE3542-2366-49AA-3BC3-9A8E9A2432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309699"/>
              </p:ext>
            </p:extLst>
          </p:nvPr>
        </p:nvGraphicFramePr>
        <p:xfrm>
          <a:off x="14401800" y="398218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417" progId="Excel.Sheet.12">
                  <p:embed/>
                </p:oleObj>
              </mc:Choice>
              <mc:Fallback>
                <p:oleObj name="Worksheet" showAsIcon="1" r:id="rId4" imgW="914400" imgH="792417" progId="Excel.Shee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01800" y="398218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572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데이터베이스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(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ERD)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2341A0-1193-7F9F-E3A8-61D42FEB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10515600" cy="7773222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D19F0F20-78F9-3C34-ABC0-A42A7D8D7AE1}"/>
              </a:ext>
            </a:extLst>
          </p:cNvPr>
          <p:cNvSpPr txBox="1"/>
          <p:nvPr/>
        </p:nvSpPr>
        <p:spPr>
          <a:xfrm>
            <a:off x="11582400" y="6987803"/>
            <a:ext cx="6248400" cy="316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Notice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nalysis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analysis_result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분석결과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emp_user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정보 테이블</a:t>
            </a:r>
            <a:endParaRPr lang="en-US" sz="2000" b="1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i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ntro_inq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1ED268-D33A-83EB-805F-AAAC68DEF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36627"/>
              </p:ext>
            </p:extLst>
          </p:nvPr>
        </p:nvGraphicFramePr>
        <p:xfrm>
          <a:off x="609600" y="3051314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0EDF74-5DB2-8AD6-C4EC-33271BFA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42643"/>
              </p:ext>
            </p:extLst>
          </p:nvPr>
        </p:nvGraphicFramePr>
        <p:xfrm>
          <a:off x="12091734" y="3035082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190B5E-E868-8F42-F2CB-DFDEA7109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32382"/>
              </p:ext>
            </p:extLst>
          </p:nvPr>
        </p:nvGraphicFramePr>
        <p:xfrm>
          <a:off x="5242437" y="572540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12C6CB-44ED-DB04-DA24-C150A962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34970"/>
              </p:ext>
            </p:extLst>
          </p:nvPr>
        </p:nvGraphicFramePr>
        <p:xfrm>
          <a:off x="5245102" y="3056742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997FB9-1DB9-5FDA-44AE-AF947D60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84560"/>
              </p:ext>
            </p:extLst>
          </p:nvPr>
        </p:nvGraphicFramePr>
        <p:xfrm>
          <a:off x="5242644" y="4398460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E4D9CA9-551D-35DB-262A-C04F4BA9F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2020"/>
              </p:ext>
            </p:extLst>
          </p:nvPr>
        </p:nvGraphicFramePr>
        <p:xfrm>
          <a:off x="5242437" y="7074774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8BCCFC-93A3-7F82-1D74-94DDD000C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39018"/>
              </p:ext>
            </p:extLst>
          </p:nvPr>
        </p:nvGraphicFramePr>
        <p:xfrm>
          <a:off x="5242437" y="8410239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2C25620B-AC9A-BCF2-31D1-2A059AB3F01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임직원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849AB-C639-62A2-26E2-F0D79CE2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4F065B4-687E-D187-A522-68581AE870EC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3D257D2-3EAA-3267-080F-A934D71C66D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3519E69-8FFD-0543-75E0-E80A09243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65BAF481-0105-75DF-81C5-8170141828C2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A9D4A7-1BB4-C16E-9EA0-21F23E0DF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54844"/>
              </p:ext>
            </p:extLst>
          </p:nvPr>
        </p:nvGraphicFramePr>
        <p:xfrm>
          <a:off x="9639300" y="1903026"/>
          <a:ext cx="6972300" cy="437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4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18152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47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BE5A036-E584-0550-BDBE-F6AB19D66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59101"/>
              </p:ext>
            </p:extLst>
          </p:nvPr>
        </p:nvGraphicFramePr>
        <p:xfrm>
          <a:off x="11147305" y="6533658"/>
          <a:ext cx="3956289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31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187174-0741-FCCC-AFF2-8FABACD0A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11282"/>
              </p:ext>
            </p:extLst>
          </p:nvPr>
        </p:nvGraphicFramePr>
        <p:xfrm>
          <a:off x="1251185" y="3012711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D09EEC-59F7-98DB-3FCE-651199EC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88936"/>
              </p:ext>
            </p:extLst>
          </p:nvPr>
        </p:nvGraphicFramePr>
        <p:xfrm>
          <a:off x="1206734" y="6110804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D6D36AD-8CCB-5705-D493-EADA8880B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75238"/>
              </p:ext>
            </p:extLst>
          </p:nvPr>
        </p:nvGraphicFramePr>
        <p:xfrm>
          <a:off x="1198512" y="7616467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6CB561-62CE-AEE3-7267-706B3FCEC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80969"/>
              </p:ext>
            </p:extLst>
          </p:nvPr>
        </p:nvGraphicFramePr>
        <p:xfrm>
          <a:off x="1166687" y="8933597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88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172C0-7541-8E6F-B776-AC05455D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6FDA83A-DB52-2AF5-7BA7-28AEDC228168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752D95C4-932D-F889-AC28-C0454332F456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D6A130B-B188-7415-164A-3405CB0F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3BEE8AA-DA7B-A529-6E1E-ADF6AFB271E0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3)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AC8C49-3686-0C80-56D9-2F9CAFCC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57944"/>
              </p:ext>
            </p:extLst>
          </p:nvPr>
        </p:nvGraphicFramePr>
        <p:xfrm>
          <a:off x="12919405" y="2719153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388504A-7A02-A5AA-39B8-CB5A05F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2746"/>
              </p:ext>
            </p:extLst>
          </p:nvPr>
        </p:nvGraphicFramePr>
        <p:xfrm>
          <a:off x="1223108" y="2933700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AA6BF2-0A2F-1892-A528-436F37B54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81252"/>
              </p:ext>
            </p:extLst>
          </p:nvPr>
        </p:nvGraphicFramePr>
        <p:xfrm>
          <a:off x="5639223" y="2234886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9B56BCD-9B57-0621-618D-D814AEE1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67674"/>
              </p:ext>
            </p:extLst>
          </p:nvPr>
        </p:nvGraphicFramePr>
        <p:xfrm>
          <a:off x="5639223" y="7558042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578B0-56B4-747A-B720-8BF46280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E4E7C42-1D99-1138-9C5C-37A9E4017311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E87F690-A1EB-6881-C382-8FEB0448622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6160638-1ED8-4D3F-360C-C9E6A6341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21C6B8F-B6C7-3440-971B-9386BE9E6C6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4)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955D53-C6B6-1FD0-1D47-924788BB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24510"/>
              </p:ext>
            </p:extLst>
          </p:nvPr>
        </p:nvGraphicFramePr>
        <p:xfrm>
          <a:off x="4038601" y="2238715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FAAB92-E2EA-F909-BA5A-D53AEC672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01696"/>
              </p:ext>
            </p:extLst>
          </p:nvPr>
        </p:nvGraphicFramePr>
        <p:xfrm>
          <a:off x="8610600" y="2197680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3432A35-8B3B-7675-90C2-E25916586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3969"/>
              </p:ext>
            </p:extLst>
          </p:nvPr>
        </p:nvGraphicFramePr>
        <p:xfrm>
          <a:off x="8613058" y="6141342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26BD14-C4DD-D770-09C0-DBA1AB3E4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51708"/>
              </p:ext>
            </p:extLst>
          </p:nvPr>
        </p:nvGraphicFramePr>
        <p:xfrm>
          <a:off x="4751748" y="8838843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E8814-7312-761F-E78A-C6FA92EC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7B2931DA-9466-7FBC-4E63-23BB770C12A5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Flow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B94230A-62B0-A539-ADDD-F5840C0DEA7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6BAAEC2-B133-412C-92F4-8AC605EA5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D769CC59-01C5-09E5-8692-8CDF9E749F0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및 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C3C043-E360-2B77-2F32-0EA948EE2D98}"/>
              </a:ext>
            </a:extLst>
          </p:cNvPr>
          <p:cNvSpPr/>
          <p:nvPr/>
        </p:nvSpPr>
        <p:spPr>
          <a:xfrm>
            <a:off x="3505200" y="3266440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2E4812-334D-A8C8-3AB0-5B17BFB69F31}"/>
              </a:ext>
            </a:extLst>
          </p:cNvPr>
          <p:cNvSpPr/>
          <p:nvPr/>
        </p:nvSpPr>
        <p:spPr>
          <a:xfrm>
            <a:off x="12265176" y="4276668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AF556-8BF2-D99E-037F-EDD6D775FFA3}"/>
              </a:ext>
            </a:extLst>
          </p:cNvPr>
          <p:cNvSpPr/>
          <p:nvPr/>
        </p:nvSpPr>
        <p:spPr>
          <a:xfrm>
            <a:off x="13739444" y="4276155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6CE12B-1247-8542-9BA2-AD9D1D971124}"/>
              </a:ext>
            </a:extLst>
          </p:cNvPr>
          <p:cNvSpPr/>
          <p:nvPr/>
        </p:nvSpPr>
        <p:spPr>
          <a:xfrm>
            <a:off x="9837758" y="3257188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F7AE-139C-C3B5-FD15-8BC7181EE060}"/>
              </a:ext>
            </a:extLst>
          </p:cNvPr>
          <p:cNvSpPr txBox="1"/>
          <p:nvPr/>
        </p:nvSpPr>
        <p:spPr>
          <a:xfrm>
            <a:off x="3505201" y="441256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302ED-EC2B-5B37-C364-481DDFB1402B}"/>
              </a:ext>
            </a:extLst>
          </p:cNvPr>
          <p:cNvSpPr txBox="1"/>
          <p:nvPr/>
        </p:nvSpPr>
        <p:spPr>
          <a:xfrm>
            <a:off x="5063343" y="44171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2221A-A2B8-5FB0-4B39-4B96511E8E89}"/>
              </a:ext>
            </a:extLst>
          </p:cNvPr>
          <p:cNvSpPr txBox="1"/>
          <p:nvPr/>
        </p:nvSpPr>
        <p:spPr>
          <a:xfrm>
            <a:off x="5041778" y="350016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57494B-E6A5-B856-CC66-1FAF77F2751F}"/>
              </a:ext>
            </a:extLst>
          </p:cNvPr>
          <p:cNvSpPr txBox="1"/>
          <p:nvPr/>
        </p:nvSpPr>
        <p:spPr>
          <a:xfrm>
            <a:off x="6694579" y="34990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075F7-1DA3-1296-33B4-C218830075FB}"/>
              </a:ext>
            </a:extLst>
          </p:cNvPr>
          <p:cNvSpPr txBox="1"/>
          <p:nvPr/>
        </p:nvSpPr>
        <p:spPr>
          <a:xfrm>
            <a:off x="6698603" y="443448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EA7D2-DA5C-3CB7-2348-7BE4EEB8755F}"/>
              </a:ext>
            </a:extLst>
          </p:cNvPr>
          <p:cNvSpPr txBox="1"/>
          <p:nvPr/>
        </p:nvSpPr>
        <p:spPr>
          <a:xfrm>
            <a:off x="8246138" y="443190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C8114-87A4-2597-3886-7D5643FD97C2}"/>
              </a:ext>
            </a:extLst>
          </p:cNvPr>
          <p:cNvSpPr txBox="1"/>
          <p:nvPr/>
        </p:nvSpPr>
        <p:spPr>
          <a:xfrm>
            <a:off x="10043711" y="923956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8530D-F80B-C965-7A4A-32DC30E818B9}"/>
              </a:ext>
            </a:extLst>
          </p:cNvPr>
          <p:cNvSpPr txBox="1"/>
          <p:nvPr/>
        </p:nvSpPr>
        <p:spPr>
          <a:xfrm>
            <a:off x="10043711" y="430694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6E1E68-A6DC-08B2-75BD-8CD58D680A41}"/>
              </a:ext>
            </a:extLst>
          </p:cNvPr>
          <p:cNvSpPr txBox="1"/>
          <p:nvPr/>
        </p:nvSpPr>
        <p:spPr>
          <a:xfrm>
            <a:off x="10043711" y="762373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6055C-3D95-4596-CC6E-974FABEE2E7E}"/>
              </a:ext>
            </a:extLst>
          </p:cNvPr>
          <p:cNvSpPr txBox="1"/>
          <p:nvPr/>
        </p:nvSpPr>
        <p:spPr>
          <a:xfrm>
            <a:off x="10043711" y="843164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8F57B-172B-434B-AB37-A24E0C61E271}"/>
              </a:ext>
            </a:extLst>
          </p:cNvPr>
          <p:cNvSpPr txBox="1"/>
          <p:nvPr/>
        </p:nvSpPr>
        <p:spPr>
          <a:xfrm>
            <a:off x="13804153" y="44467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96121-2B42-00B8-C15F-B823A2E2DE99}"/>
              </a:ext>
            </a:extLst>
          </p:cNvPr>
          <p:cNvSpPr txBox="1"/>
          <p:nvPr/>
        </p:nvSpPr>
        <p:spPr>
          <a:xfrm>
            <a:off x="12309640" y="73293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30ADA2-5EEA-79AA-23C8-5E289166E139}"/>
              </a:ext>
            </a:extLst>
          </p:cNvPr>
          <p:cNvSpPr txBox="1"/>
          <p:nvPr/>
        </p:nvSpPr>
        <p:spPr>
          <a:xfrm>
            <a:off x="12309640" y="443634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015EA-532A-0224-182C-91D931F778B4}"/>
              </a:ext>
            </a:extLst>
          </p:cNvPr>
          <p:cNvSpPr txBox="1"/>
          <p:nvPr/>
        </p:nvSpPr>
        <p:spPr>
          <a:xfrm>
            <a:off x="13804153" y="73289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EABE9-D294-0F1A-9ADE-D42497407362}"/>
              </a:ext>
            </a:extLst>
          </p:cNvPr>
          <p:cNvSpPr txBox="1"/>
          <p:nvPr/>
        </p:nvSpPr>
        <p:spPr>
          <a:xfrm>
            <a:off x="10043711" y="511485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D7327-1FFB-5E6B-0A2D-9ACBC052760A}"/>
              </a:ext>
            </a:extLst>
          </p:cNvPr>
          <p:cNvSpPr txBox="1"/>
          <p:nvPr/>
        </p:nvSpPr>
        <p:spPr>
          <a:xfrm>
            <a:off x="10043711" y="349902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68399-BAFE-23C4-99A3-E2A7E2C0C795}"/>
              </a:ext>
            </a:extLst>
          </p:cNvPr>
          <p:cNvSpPr txBox="1"/>
          <p:nvPr/>
        </p:nvSpPr>
        <p:spPr>
          <a:xfrm>
            <a:off x="5072039" y="537303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ACA81-3F34-C572-2E56-D8F8BA300702}"/>
              </a:ext>
            </a:extLst>
          </p:cNvPr>
          <p:cNvSpPr txBox="1"/>
          <p:nvPr/>
        </p:nvSpPr>
        <p:spPr>
          <a:xfrm>
            <a:off x="6663659" y="53820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C62325-3703-E15B-49A1-258933D35361}"/>
              </a:ext>
            </a:extLst>
          </p:cNvPr>
          <p:cNvSpPr txBox="1"/>
          <p:nvPr/>
        </p:nvSpPr>
        <p:spPr>
          <a:xfrm>
            <a:off x="8255279" y="53879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3BA10-DB2F-89A4-B827-F3A6C9D085FC}"/>
              </a:ext>
            </a:extLst>
          </p:cNvPr>
          <p:cNvSpPr txBox="1"/>
          <p:nvPr/>
        </p:nvSpPr>
        <p:spPr>
          <a:xfrm>
            <a:off x="8246138" y="641039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3B1DC6-A588-D48C-4C21-582BF7351152}"/>
              </a:ext>
            </a:extLst>
          </p:cNvPr>
          <p:cNvSpPr txBox="1"/>
          <p:nvPr/>
        </p:nvSpPr>
        <p:spPr>
          <a:xfrm>
            <a:off x="6663659" y="64104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6BA8D9-30A8-1B7F-60D5-C61DC9692D9F}"/>
              </a:ext>
            </a:extLst>
          </p:cNvPr>
          <p:cNvSpPr txBox="1"/>
          <p:nvPr/>
        </p:nvSpPr>
        <p:spPr>
          <a:xfrm>
            <a:off x="10043711" y="5922773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7583A0-B24E-1493-364E-312E1DF4966D}"/>
              </a:ext>
            </a:extLst>
          </p:cNvPr>
          <p:cNvSpPr txBox="1"/>
          <p:nvPr/>
        </p:nvSpPr>
        <p:spPr>
          <a:xfrm>
            <a:off x="13804153" y="540816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5F393-FC94-A453-263E-BF6E0BC78125}"/>
              </a:ext>
            </a:extLst>
          </p:cNvPr>
          <p:cNvSpPr txBox="1"/>
          <p:nvPr/>
        </p:nvSpPr>
        <p:spPr>
          <a:xfrm>
            <a:off x="13804153" y="63696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9204F8-C371-684E-279B-F74D9AA4EF18}"/>
              </a:ext>
            </a:extLst>
          </p:cNvPr>
          <p:cNvSpPr txBox="1"/>
          <p:nvPr/>
        </p:nvSpPr>
        <p:spPr>
          <a:xfrm>
            <a:off x="12314467" y="5922164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DB4BF1-EFB1-9526-114C-B237F6DA1F81}"/>
              </a:ext>
            </a:extLst>
          </p:cNvPr>
          <p:cNvCxnSpPr>
            <a:stCxn id="19" idx="3"/>
            <a:endCxn id="28" idx="1"/>
          </p:cNvCxnSpPr>
          <p:nvPr/>
        </p:nvCxnSpPr>
        <p:spPr>
          <a:xfrm>
            <a:off x="9593157" y="4610674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4A6E4D7-D2F0-E6A5-FD77-954B72028095}"/>
              </a:ext>
            </a:extLst>
          </p:cNvPr>
          <p:cNvCxnSpPr>
            <a:stCxn id="28" idx="3"/>
            <a:endCxn id="26" idx="1"/>
          </p:cNvCxnSpPr>
          <p:nvPr/>
        </p:nvCxnSpPr>
        <p:spPr>
          <a:xfrm flipV="1">
            <a:off x="12162048" y="4615117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3EF0A6-CB5B-6A30-2B7F-32ED9B08985F}"/>
              </a:ext>
            </a:extLst>
          </p:cNvPr>
          <p:cNvCxnSpPr>
            <a:stCxn id="26" idx="3"/>
            <a:endCxn id="36" idx="1"/>
          </p:cNvCxnSpPr>
          <p:nvPr/>
        </p:nvCxnSpPr>
        <p:spPr>
          <a:xfrm>
            <a:off x="13656659" y="4615117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DC206A-43A5-AF09-C0B0-71469A11A6CF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9593157" y="4485716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06A323-E3C0-D724-E635-F48D915FE64D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>
            <a:off x="12162048" y="4485716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282401-B06D-2914-AE86-7427DA37ED20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12162048" y="3677801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C7DD89-5134-D706-B489-F2B79C57FF9D}"/>
              </a:ext>
            </a:extLst>
          </p:cNvPr>
          <p:cNvCxnSpPr>
            <a:stCxn id="17" idx="3"/>
            <a:endCxn id="29" idx="1"/>
          </p:cNvCxnSpPr>
          <p:nvPr/>
        </p:nvCxnSpPr>
        <p:spPr>
          <a:xfrm>
            <a:off x="8041598" y="3677801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05AB158-B12C-4C34-B980-5EE4BCEA141F}"/>
              </a:ext>
            </a:extLst>
          </p:cNvPr>
          <p:cNvCxnSpPr>
            <a:stCxn id="12" idx="0"/>
            <a:endCxn id="15" idx="1"/>
          </p:cNvCxnSpPr>
          <p:nvPr/>
        </p:nvCxnSpPr>
        <p:spPr>
          <a:xfrm flipV="1">
            <a:off x="4178711" y="3678934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D0EB69-F265-6E65-5995-F4B237D9A5E4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6388797" y="3677801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E77FA2-687C-D093-2F65-9C39A0510937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852220" y="4591342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DEF92D-BF2B-ECB6-ADBE-D14A174B9586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>
            <a:off x="5715288" y="3857706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CDEE05E-A55E-92B1-04B4-87AC4786CBB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8045622" y="4610674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E27028-D68D-1045-B8DD-0A427BE1218B}"/>
              </a:ext>
            </a:extLst>
          </p:cNvPr>
          <p:cNvCxnSpPr>
            <a:stCxn id="12" idx="2"/>
            <a:endCxn id="30" idx="1"/>
          </p:cNvCxnSpPr>
          <p:nvPr/>
        </p:nvCxnSpPr>
        <p:spPr>
          <a:xfrm>
            <a:off x="4178711" y="4770114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03EE96-C66B-6093-11F1-6C1977E6654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745549" y="5730578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B36867-0351-8ECC-BCFB-A3B7F932550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67850" y="7801326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1588383-F392-24FF-E33B-0D82004F4580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12162048" y="7508101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4423803-DBE1-276E-587E-3D4724F7A1A3}"/>
              </a:ext>
            </a:extLst>
          </p:cNvPr>
          <p:cNvCxnSpPr>
            <a:cxnSpLocks/>
          </p:cNvCxnSpPr>
          <p:nvPr/>
        </p:nvCxnSpPr>
        <p:spPr>
          <a:xfrm>
            <a:off x="8928788" y="7783949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3A7FEBE-A059-3E21-FF85-4E657B2ABC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928788" y="8610420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E7DFD16-0891-4AAD-BA59-7033C9911C9B}"/>
              </a:ext>
            </a:extLst>
          </p:cNvPr>
          <p:cNvCxnSpPr>
            <a:cxnSpLocks/>
          </p:cNvCxnSpPr>
          <p:nvPr/>
        </p:nvCxnSpPr>
        <p:spPr>
          <a:xfrm flipV="1">
            <a:off x="8925774" y="9410665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B052832-4D5A-83B7-A056-A805D0BBBE87}"/>
              </a:ext>
            </a:extLst>
          </p:cNvPr>
          <p:cNvSpPr txBox="1"/>
          <p:nvPr/>
        </p:nvSpPr>
        <p:spPr>
          <a:xfrm>
            <a:off x="10074972" y="6730687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AEC6016-E04A-270C-2367-A637EA405EF2}"/>
              </a:ext>
            </a:extLst>
          </p:cNvPr>
          <p:cNvCxnSpPr>
            <a:stCxn id="31" idx="2"/>
          </p:cNvCxnSpPr>
          <p:nvPr/>
        </p:nvCxnSpPr>
        <p:spPr>
          <a:xfrm flipH="1">
            <a:off x="5490387" y="5739587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4459C85-CC12-D4FD-62A3-EEE6E4C61305}"/>
              </a:ext>
            </a:extLst>
          </p:cNvPr>
          <p:cNvCxnSpPr/>
          <p:nvPr/>
        </p:nvCxnSpPr>
        <p:spPr>
          <a:xfrm>
            <a:off x="5499361" y="7508100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31C6E1-E88E-025F-3629-31C046CFA13E}"/>
              </a:ext>
            </a:extLst>
          </p:cNvPr>
          <p:cNvCxnSpPr/>
          <p:nvPr/>
        </p:nvCxnSpPr>
        <p:spPr>
          <a:xfrm>
            <a:off x="5490387" y="9360985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FC16593-2CE2-D102-5D20-509FA253CBB1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12162048" y="7508101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B7D0BD4-E3F8-95E1-7440-A57DBB691E5E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 flipV="1">
            <a:off x="12162048" y="7508101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6B29152-747C-DF24-3286-2159C4663BD2}"/>
              </a:ext>
            </a:extLst>
          </p:cNvPr>
          <p:cNvCxnSpPr>
            <a:stCxn id="58" idx="3"/>
            <a:endCxn id="25" idx="1"/>
          </p:cNvCxnSpPr>
          <p:nvPr/>
        </p:nvCxnSpPr>
        <p:spPr>
          <a:xfrm>
            <a:off x="12191772" y="6908887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B4C684A-81FC-203A-17B6-A25000079054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13656659" y="7507722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AD6796A-3FC1-E41D-627D-0CC273B4A7D5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>
            <a:off x="13656659" y="4615117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E73A833-5EC8-BB92-C22F-68D8FBF09C0B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010678" y="5560815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5E7BBA-1851-1626-7C3D-33077079E950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>
            <a:off x="9602298" y="5566679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8038E2-B36B-35A6-B0C8-48B9210759ED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419058" y="5551806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4123E23-0ABE-A17A-E6A9-6F27E89294D7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6419058" y="5551806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8AC4BD-16C2-7949-A4BF-D0FE9BBE6617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 flipV="1">
            <a:off x="8010678" y="6589167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56AFE0C-1741-F6C3-A822-B3C17608CE49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9593157" y="6101546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DF202FF-18CF-1560-BC68-5E227222EE0F}"/>
              </a:ext>
            </a:extLst>
          </p:cNvPr>
          <p:cNvCxnSpPr>
            <a:stCxn id="35" idx="3"/>
            <a:endCxn id="38" idx="1"/>
          </p:cNvCxnSpPr>
          <p:nvPr/>
        </p:nvCxnSpPr>
        <p:spPr>
          <a:xfrm flipV="1">
            <a:off x="12162047" y="6100937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BD1BE1B-DF91-3652-2A98-1D45EA68F10F}"/>
              </a:ext>
            </a:extLst>
          </p:cNvPr>
          <p:cNvCxnSpPr>
            <a:stCxn id="38" idx="3"/>
            <a:endCxn id="37" idx="1"/>
          </p:cNvCxnSpPr>
          <p:nvPr/>
        </p:nvCxnSpPr>
        <p:spPr>
          <a:xfrm>
            <a:off x="13651831" y="6100937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B1C5A93-C884-A461-9255-8B09454FD82E}"/>
              </a:ext>
            </a:extLst>
          </p:cNvPr>
          <p:cNvSpPr txBox="1"/>
          <p:nvPr/>
        </p:nvSpPr>
        <p:spPr>
          <a:xfrm>
            <a:off x="6134271" y="2885859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C7AC65-DDA4-8D22-0BDA-F6C805B345A1}"/>
              </a:ext>
            </a:extLst>
          </p:cNvPr>
          <p:cNvSpPr txBox="1"/>
          <p:nvPr/>
        </p:nvSpPr>
        <p:spPr>
          <a:xfrm>
            <a:off x="10635506" y="2881142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944685-B2A2-6D42-90D2-D5B1928577F7}"/>
              </a:ext>
            </a:extLst>
          </p:cNvPr>
          <p:cNvSpPr txBox="1"/>
          <p:nvPr/>
        </p:nvSpPr>
        <p:spPr>
          <a:xfrm>
            <a:off x="12663481" y="3907209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3ED694-D020-F7E9-F005-C3F8BC92BF9B}"/>
              </a:ext>
            </a:extLst>
          </p:cNvPr>
          <p:cNvSpPr txBox="1"/>
          <p:nvPr/>
        </p:nvSpPr>
        <p:spPr>
          <a:xfrm>
            <a:off x="14192594" y="3901402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969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88963-6BD7-28F4-1351-B9D81ABE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590B17-7FA5-B5A5-F885-6D81B240DFFD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Flow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BCD86D3-E668-18BD-A33B-9D79B83C64B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C63F5F0-930B-003C-D2BF-CFFBD918F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2EC5C82-0E00-9784-123D-80CCDD3D984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및 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05E826-11F9-13B6-E8A8-A69EAE2DDAD3}"/>
              </a:ext>
            </a:extLst>
          </p:cNvPr>
          <p:cNvSpPr/>
          <p:nvPr/>
        </p:nvSpPr>
        <p:spPr>
          <a:xfrm>
            <a:off x="11366914" y="510994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B061EE-A150-00E1-BC62-C89595757EF9}"/>
              </a:ext>
            </a:extLst>
          </p:cNvPr>
          <p:cNvSpPr/>
          <p:nvPr/>
        </p:nvSpPr>
        <p:spPr>
          <a:xfrm>
            <a:off x="8946617" y="511115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E84C5A-566A-D44F-D0C0-F1B253CCE11F}"/>
              </a:ext>
            </a:extLst>
          </p:cNvPr>
          <p:cNvSpPr/>
          <p:nvPr/>
        </p:nvSpPr>
        <p:spPr>
          <a:xfrm>
            <a:off x="3352800" y="400050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C0EEA2-0ECD-9B8A-E13B-2EDE45BBBC3E}"/>
              </a:ext>
            </a:extLst>
          </p:cNvPr>
          <p:cNvSpPr/>
          <p:nvPr/>
        </p:nvSpPr>
        <p:spPr>
          <a:xfrm>
            <a:off x="13213817" y="512080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BCE39E-A298-6077-ABDA-8B66C853C3E3}"/>
              </a:ext>
            </a:extLst>
          </p:cNvPr>
          <p:cNvSpPr txBox="1"/>
          <p:nvPr/>
        </p:nvSpPr>
        <p:spPr>
          <a:xfrm>
            <a:off x="3482807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C28AD8-18FB-748E-99DC-6E74A2DC58DD}"/>
              </a:ext>
            </a:extLst>
          </p:cNvPr>
          <p:cNvSpPr txBox="1"/>
          <p:nvPr/>
        </p:nvSpPr>
        <p:spPr>
          <a:xfrm>
            <a:off x="5265015" y="440000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00C534-28F7-BF50-931A-4F82DD49FDF6}"/>
              </a:ext>
            </a:extLst>
          </p:cNvPr>
          <p:cNvSpPr txBox="1"/>
          <p:nvPr/>
        </p:nvSpPr>
        <p:spPr>
          <a:xfrm>
            <a:off x="7047223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3D1066-3755-7926-E5F8-CDE07E41C31C}"/>
              </a:ext>
            </a:extLst>
          </p:cNvPr>
          <p:cNvSpPr txBox="1"/>
          <p:nvPr/>
        </p:nvSpPr>
        <p:spPr>
          <a:xfrm>
            <a:off x="7047222" y="50779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AECDFC-0B4D-AEBE-A4ED-29086901B25C}"/>
              </a:ext>
            </a:extLst>
          </p:cNvPr>
          <p:cNvSpPr txBox="1"/>
          <p:nvPr/>
        </p:nvSpPr>
        <p:spPr>
          <a:xfrm>
            <a:off x="7053752" y="575052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8A5125-A892-0192-3596-6269D4F42D35}"/>
              </a:ext>
            </a:extLst>
          </p:cNvPr>
          <p:cNvSpPr txBox="1"/>
          <p:nvPr/>
        </p:nvSpPr>
        <p:spPr>
          <a:xfrm>
            <a:off x="5265014" y="64222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6D4769-727C-561A-B1CF-D5877C55D7DA}"/>
              </a:ext>
            </a:extLst>
          </p:cNvPr>
          <p:cNvSpPr txBox="1"/>
          <p:nvPr/>
        </p:nvSpPr>
        <p:spPr>
          <a:xfrm>
            <a:off x="7047221" y="64291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78A4A4-D664-F826-46A9-081C57805F57}"/>
              </a:ext>
            </a:extLst>
          </p:cNvPr>
          <p:cNvSpPr txBox="1"/>
          <p:nvPr/>
        </p:nvSpPr>
        <p:spPr>
          <a:xfrm>
            <a:off x="5265013" y="708425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22D1642-C229-8C9A-E5C0-2B62A228C011}"/>
              </a:ext>
            </a:extLst>
          </p:cNvPr>
          <p:cNvSpPr txBox="1"/>
          <p:nvPr/>
        </p:nvSpPr>
        <p:spPr>
          <a:xfrm>
            <a:off x="9228119" y="542696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5EDFFF-1229-C276-2CAC-CC3EB7595236}"/>
              </a:ext>
            </a:extLst>
          </p:cNvPr>
          <p:cNvSpPr txBox="1"/>
          <p:nvPr/>
        </p:nvSpPr>
        <p:spPr>
          <a:xfrm>
            <a:off x="9241563" y="614841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9D36D5-DAF9-D3E1-6DE8-DB9D0BE7C161}"/>
              </a:ext>
            </a:extLst>
          </p:cNvPr>
          <p:cNvSpPr txBox="1"/>
          <p:nvPr/>
        </p:nvSpPr>
        <p:spPr>
          <a:xfrm>
            <a:off x="9229137" y="708579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503A25-2BF6-2A46-6132-AE7B474AA31F}"/>
              </a:ext>
            </a:extLst>
          </p:cNvPr>
          <p:cNvSpPr txBox="1"/>
          <p:nvPr/>
        </p:nvSpPr>
        <p:spPr>
          <a:xfrm>
            <a:off x="13538925" y="543265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86917A-BF92-17B4-8768-BAA78927F113}"/>
              </a:ext>
            </a:extLst>
          </p:cNvPr>
          <p:cNvSpPr txBox="1"/>
          <p:nvPr/>
        </p:nvSpPr>
        <p:spPr>
          <a:xfrm>
            <a:off x="1352747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7093A-87FF-9B11-795B-6BD607094D4B}"/>
              </a:ext>
            </a:extLst>
          </p:cNvPr>
          <p:cNvSpPr txBox="1"/>
          <p:nvPr/>
        </p:nvSpPr>
        <p:spPr>
          <a:xfrm>
            <a:off x="11712303" y="54367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A1C9DA-F3E3-DB65-FD9E-90CABF806480}"/>
              </a:ext>
            </a:extLst>
          </p:cNvPr>
          <p:cNvSpPr txBox="1"/>
          <p:nvPr/>
        </p:nvSpPr>
        <p:spPr>
          <a:xfrm>
            <a:off x="1169263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EF249F7-7ED0-A84B-1040-3449BE3EA29C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flipV="1">
            <a:off x="4829826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E438B6B-6C68-E769-3CA7-B8579A8BF631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6612034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A5E0F11-6876-4341-B12F-C3561B2F3FC6}"/>
              </a:ext>
            </a:extLst>
          </p:cNvPr>
          <p:cNvCxnSpPr>
            <a:stCxn id="80" idx="3"/>
            <a:endCxn id="82" idx="1"/>
          </p:cNvCxnSpPr>
          <p:nvPr/>
        </p:nvCxnSpPr>
        <p:spPr>
          <a:xfrm>
            <a:off x="6612034" y="457877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65723A2-D5EC-DAC7-76DD-58AA56ECC243}"/>
              </a:ext>
            </a:extLst>
          </p:cNvPr>
          <p:cNvCxnSpPr>
            <a:stCxn id="80" idx="3"/>
            <a:endCxn id="83" idx="1"/>
          </p:cNvCxnSpPr>
          <p:nvPr/>
        </p:nvCxnSpPr>
        <p:spPr>
          <a:xfrm>
            <a:off x="6612034" y="457877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B93E683-21F8-F012-560B-5DFCBE682B91}"/>
              </a:ext>
            </a:extLst>
          </p:cNvPr>
          <p:cNvCxnSpPr>
            <a:stCxn id="79" idx="3"/>
            <a:endCxn id="84" idx="1"/>
          </p:cNvCxnSpPr>
          <p:nvPr/>
        </p:nvCxnSpPr>
        <p:spPr>
          <a:xfrm>
            <a:off x="4829826" y="458377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0FD473C-AF0A-7A99-4A65-1706D2719D19}"/>
              </a:ext>
            </a:extLst>
          </p:cNvPr>
          <p:cNvCxnSpPr>
            <a:stCxn id="84" idx="3"/>
            <a:endCxn id="85" idx="1"/>
          </p:cNvCxnSpPr>
          <p:nvPr/>
        </p:nvCxnSpPr>
        <p:spPr>
          <a:xfrm>
            <a:off x="6612033" y="660102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B2C81C6-82F5-D21C-E946-9D46B940930A}"/>
              </a:ext>
            </a:extLst>
          </p:cNvPr>
          <p:cNvCxnSpPr>
            <a:stCxn id="85" idx="3"/>
            <a:endCxn id="88" idx="1"/>
          </p:cNvCxnSpPr>
          <p:nvPr/>
        </p:nvCxnSpPr>
        <p:spPr>
          <a:xfrm flipV="1">
            <a:off x="8394240" y="632718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588884E-BD85-3ABD-B3DD-091C139FD496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 flipV="1">
            <a:off x="11221505" y="561550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7A78F38-EDB1-21E1-65CB-97C3106E2EC6}"/>
              </a:ext>
            </a:extLst>
          </p:cNvPr>
          <p:cNvCxnSpPr>
            <a:stCxn id="84" idx="0"/>
          </p:cNvCxnSpPr>
          <p:nvPr/>
        </p:nvCxnSpPr>
        <p:spPr>
          <a:xfrm flipV="1">
            <a:off x="5938524" y="630663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BDD11E0-B7BF-0457-BCD0-EE0631969646}"/>
              </a:ext>
            </a:extLst>
          </p:cNvPr>
          <p:cNvCxnSpPr/>
          <p:nvPr/>
        </p:nvCxnSpPr>
        <p:spPr>
          <a:xfrm>
            <a:off x="5950020" y="630663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4B7092A-F003-2AD3-48DE-EF841BC3B98E}"/>
              </a:ext>
            </a:extLst>
          </p:cNvPr>
          <p:cNvCxnSpPr/>
          <p:nvPr/>
        </p:nvCxnSpPr>
        <p:spPr>
          <a:xfrm flipV="1">
            <a:off x="8742381" y="561550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19DFE65-E226-414F-DAF7-1E8C033A9BCD}"/>
              </a:ext>
            </a:extLst>
          </p:cNvPr>
          <p:cNvCxnSpPr>
            <a:endCxn id="87" idx="1"/>
          </p:cNvCxnSpPr>
          <p:nvPr/>
        </p:nvCxnSpPr>
        <p:spPr>
          <a:xfrm flipV="1">
            <a:off x="8762046" y="560574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EA644F9-023C-8C40-7D0A-1E2D25B5AF3F}"/>
              </a:ext>
            </a:extLst>
          </p:cNvPr>
          <p:cNvCxnSpPr>
            <a:stCxn id="87" idx="3"/>
            <a:endCxn id="92" idx="1"/>
          </p:cNvCxnSpPr>
          <p:nvPr/>
        </p:nvCxnSpPr>
        <p:spPr>
          <a:xfrm>
            <a:off x="11208061" y="560574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DDD62D7-1913-BF8B-CFDA-BFCD16F67616}"/>
              </a:ext>
            </a:extLst>
          </p:cNvPr>
          <p:cNvCxnSpPr>
            <a:stCxn id="92" idx="3"/>
            <a:endCxn id="90" idx="1"/>
          </p:cNvCxnSpPr>
          <p:nvPr/>
        </p:nvCxnSpPr>
        <p:spPr>
          <a:xfrm flipV="1">
            <a:off x="13059322" y="561143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57DC57D-B41E-3A9D-6307-CCBA5A97A549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>
            <a:off x="4829826" y="458377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FEE2860-871B-DF3A-2D7B-819EEF0CD8AE}"/>
              </a:ext>
            </a:extLst>
          </p:cNvPr>
          <p:cNvCxnSpPr>
            <a:stCxn id="86" idx="3"/>
            <a:endCxn id="89" idx="1"/>
          </p:cNvCxnSpPr>
          <p:nvPr/>
        </p:nvCxnSpPr>
        <p:spPr>
          <a:xfrm>
            <a:off x="6612032" y="726302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DCD3B70-B9B7-CF84-1899-7BFE3747D3FC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>
            <a:off x="11209079" y="726457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169D579-3172-8785-425C-0DD062EE78DC}"/>
              </a:ext>
            </a:extLst>
          </p:cNvPr>
          <p:cNvCxnSpPr>
            <a:stCxn id="93" idx="3"/>
            <a:endCxn id="91" idx="1"/>
          </p:cNvCxnSpPr>
          <p:nvPr/>
        </p:nvCxnSpPr>
        <p:spPr>
          <a:xfrm>
            <a:off x="13039657" y="726457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823FA9F-EE79-8198-CF79-B4D6D8DA671F}"/>
              </a:ext>
            </a:extLst>
          </p:cNvPr>
          <p:cNvSpPr txBox="1"/>
          <p:nvPr/>
        </p:nvSpPr>
        <p:spPr>
          <a:xfrm>
            <a:off x="5810718" y="361952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DFC86A4-241B-41B6-45A6-DA582C08DFFD}"/>
              </a:ext>
            </a:extLst>
          </p:cNvPr>
          <p:cNvSpPr txBox="1"/>
          <p:nvPr/>
        </p:nvSpPr>
        <p:spPr>
          <a:xfrm>
            <a:off x="9774441" y="473990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8AAD8D-190D-9276-31C6-5D7339B40F99}"/>
              </a:ext>
            </a:extLst>
          </p:cNvPr>
          <p:cNvSpPr txBox="1"/>
          <p:nvPr/>
        </p:nvSpPr>
        <p:spPr>
          <a:xfrm>
            <a:off x="12041505" y="475186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0BD78BE-9988-6667-CEA5-C7DF67092BEE}"/>
              </a:ext>
            </a:extLst>
          </p:cNvPr>
          <p:cNvSpPr txBox="1"/>
          <p:nvPr/>
        </p:nvSpPr>
        <p:spPr>
          <a:xfrm>
            <a:off x="13940618" y="478409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0804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33700" y="2552700"/>
            <a:ext cx="9662798" cy="672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  <a:ea typeface="Inter Bold"/>
                <a:cs typeface="Inter Bold"/>
                <a:sym typeface="Inter Bold"/>
              </a:rPr>
              <a:t>프로젝트 개요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  <a:ea typeface="Inter Bold"/>
              <a:cs typeface="Inter Bold"/>
              <a:sym typeface="Inter Bold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팀 구성 및 역할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절차 및 방법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경과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latin typeface="Inter Bold" panose="020B0600000101010101" charset="0"/>
              </a:rPr>
              <a:t>회고</a:t>
            </a: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시현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8948" y="2552700"/>
            <a:ext cx="781548" cy="672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821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912473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107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522121" y="7250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8049899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522121" y="8393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3E23E552-BE64-09AF-5835-ABFE0044A046}"/>
              </a:ext>
            </a:extLst>
          </p:cNvPr>
          <p:cNvSpPr/>
          <p:nvPr/>
        </p:nvSpPr>
        <p:spPr>
          <a:xfrm flipV="1">
            <a:off x="1522121" y="9536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 descr="밤, 빛, 시티, 블러이(가) 표시된 사진">
            <a:extLst>
              <a:ext uri="{FF2B5EF4-FFF2-40B4-BE49-F238E27FC236}">
                <a16:creationId xmlns:a16="http://schemas.microsoft.com/office/drawing/2014/main" id="{FE54321D-94E5-3810-0075-1640E941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2"/>
            <a:ext cx="18288000" cy="2133600"/>
          </a:xfrm>
          <a:prstGeom prst="rect">
            <a:avLst/>
          </a:prstGeom>
        </p:spPr>
      </p:pic>
      <p:pic>
        <p:nvPicPr>
          <p:cNvPr id="38" name="그림 37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2B34A53-B002-3CCB-7242-8F5538E1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675" y="466750"/>
            <a:ext cx="2265682" cy="1190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sym typeface="Inter Bold"/>
              </a:rPr>
              <a:t>UI </a:t>
            </a:r>
            <a:r>
              <a:rPr lang="ko-KR" altLang="en-US" sz="2600" b="1" dirty="0"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설계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친필, 만화 영화, 할로윈, 칠판이(가) 표시된 사진&#10;&#10;자동 생성된 설명">
            <a:extLst>
              <a:ext uri="{FF2B5EF4-FFF2-40B4-BE49-F238E27FC236}">
                <a16:creationId xmlns:a16="http://schemas.microsoft.com/office/drawing/2014/main" id="{CE0F0DB8-AD9A-561A-7866-9F0476427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19" y="2010013"/>
            <a:ext cx="7314962" cy="73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flow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3941372" y="2380446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고객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10799252" y="2409461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관리자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6" name="개체 335">
            <a:hlinkClick r:id="" action="ppaction://ole?verb=0"/>
            <a:extLst>
              <a:ext uri="{FF2B5EF4-FFF2-40B4-BE49-F238E27FC236}">
                <a16:creationId xmlns:a16="http://schemas.microsoft.com/office/drawing/2014/main" id="{A8830C32-816B-EF0F-3E8F-1F912E2CF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44378"/>
              </p:ext>
            </p:extLst>
          </p:nvPr>
        </p:nvGraphicFramePr>
        <p:xfrm>
          <a:off x="14401800" y="443618"/>
          <a:ext cx="1800000" cy="1531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400" imgH="771525" progId="PowerPoint.Show.12">
                  <p:embed/>
                </p:oleObj>
              </mc:Choice>
              <mc:Fallback>
                <p:oleObj name="Presentation" showAsIcon="1" r:id="rId3" imgW="914400" imgH="771525" progId="PowerPoint.Show.12">
                  <p:embed/>
                  <p:pic>
                    <p:nvPicPr>
                      <p:cNvPr id="7" name="개체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1EDBC27-ED67-2EAE-619B-2109F2C92CD0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1800" y="443618"/>
                        <a:ext cx="1800000" cy="1531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35465-A4A6-7831-A68D-7B90E7D1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4C81A58-974D-2A7A-BB71-20855377C920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4A472745-2A8B-BD85-014D-BB5B0E49DF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44986057-44E3-370F-F688-8F3C2A7D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B2FD6-4993-9A77-D58E-50E4AA94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3648"/>
            <a:ext cx="8855207" cy="61422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0DAC816-9AA5-BF77-8D1D-2B4694CA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985383"/>
            <a:ext cx="8382000" cy="688259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2ED5129-ECB3-BB8A-7906-5FA968A507C8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메인화면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B5AB2E-0FDD-ED01-109E-45558DCB3822}"/>
              </a:ext>
            </a:extLst>
          </p:cNvPr>
          <p:cNvSpPr txBox="1"/>
          <p:nvPr/>
        </p:nvSpPr>
        <p:spPr>
          <a:xfrm>
            <a:off x="4317590" y="2505548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216241-357C-762D-8635-AF7D27DC9E6D}"/>
              </a:ext>
            </a:extLst>
          </p:cNvPr>
          <p:cNvSpPr txBox="1"/>
          <p:nvPr/>
        </p:nvSpPr>
        <p:spPr>
          <a:xfrm>
            <a:off x="12738305" y="2448316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6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B21D1-6B49-3841-63BF-ED2F9E44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6340064-C816-4CF2-388D-C9779E65627B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1ED849C-E92E-B2B9-2D94-CAAA1512C3B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8AD9A83-3671-4368-8FAC-C432B1E9A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D54873-662D-B4D3-F08F-A876FCD6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2727487"/>
            <a:ext cx="8436071" cy="5464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461F9-3231-3316-DF33-512ADCA4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5905502"/>
            <a:ext cx="9458409" cy="4038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546E4-4285-114B-3F66-178A5CC4C1EE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7C5CB-3531-68C9-C4D8-B66CE0F0B730}"/>
              </a:ext>
            </a:extLst>
          </p:cNvPr>
          <p:cNvSpPr txBox="1"/>
          <p:nvPr/>
        </p:nvSpPr>
        <p:spPr>
          <a:xfrm>
            <a:off x="4191000" y="228059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BA7E0-44A9-C530-FE30-B4447916AB99}"/>
              </a:ext>
            </a:extLst>
          </p:cNvPr>
          <p:cNvSpPr txBox="1"/>
          <p:nvPr/>
        </p:nvSpPr>
        <p:spPr>
          <a:xfrm>
            <a:off x="12057309" y="542387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3A66D-779C-D1FF-BD4A-3EBBB982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23258E-D999-6B15-30C9-1551DB6A0BE6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D72CF7D6-3045-DD7B-9946-7F800DCD3D4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D7F497A9-C1B2-B8A9-EA54-CF241C17B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7F976-8748-A83A-B13C-5033C9BD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46544"/>
            <a:ext cx="8702794" cy="5959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A1BBCE-4078-C5EA-B7F3-6B27EC6B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2263140"/>
            <a:ext cx="5029200" cy="2346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9D69A-72A0-F7DE-4E3C-B0234017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4767817"/>
            <a:ext cx="3810000" cy="5404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E54D3-C5E8-B0BD-EAB2-80F5076F1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EA7C7-45DF-D954-087D-8C4F3E3317FF}"/>
              </a:ext>
            </a:extLst>
          </p:cNvPr>
          <p:cNvSpPr txBox="1"/>
          <p:nvPr/>
        </p:nvSpPr>
        <p:spPr>
          <a:xfrm>
            <a:off x="4516702" y="2613029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179AA-21A6-60DC-3620-F9A83BC750D5}"/>
              </a:ext>
            </a:extLst>
          </p:cNvPr>
          <p:cNvSpPr txBox="1"/>
          <p:nvPr/>
        </p:nvSpPr>
        <p:spPr>
          <a:xfrm>
            <a:off x="13424105" y="1784172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5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CAF2505-C992-0BBD-7E58-22485FCE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59" y="2873477"/>
            <a:ext cx="12562227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1201-91B7-3537-0FBB-AB9A93271EB6}"/>
              </a:ext>
            </a:extLst>
          </p:cNvPr>
          <p:cNvSpPr txBox="1"/>
          <p:nvPr/>
        </p:nvSpPr>
        <p:spPr>
          <a:xfrm>
            <a:off x="4648200" y="9094142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Inter Bold" panose="020B0600000101010101" charset="0"/>
              </a:rPr>
              <a:t>공지내용 표시 및 검색 기능을 통해 고객</a:t>
            </a:r>
            <a:r>
              <a:rPr lang="en-US" altLang="ko-KR" sz="2400" b="1">
                <a:latin typeface="Inter Bold" panose="020B0600000101010101" charset="0"/>
              </a:rPr>
              <a:t>·</a:t>
            </a:r>
            <a:r>
              <a:rPr lang="ko-KR" altLang="en-US" sz="2400" b="1">
                <a:latin typeface="Inter Bold" panose="020B0600000101010101" charset="0"/>
              </a:rPr>
              <a:t>직원에게 편리성을 제공  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E433-CD14-C368-6BDA-4976A2E2BC67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2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8012E-6E04-7A20-C425-9C51FBA6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D50F720B-C7DB-C09C-41A3-6FF073DEC5F3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B3D686B-E5C5-ACCD-59E3-7B1A3FCE28E5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562C8C3-89CF-0FEE-B2FE-C3D8E40AE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D7A38-AC8C-9C24-6499-6240E793AD99}"/>
              </a:ext>
            </a:extLst>
          </p:cNvPr>
          <p:cNvSpPr txBox="1"/>
          <p:nvPr/>
        </p:nvSpPr>
        <p:spPr>
          <a:xfrm>
            <a:off x="6400800" y="8005902"/>
            <a:ext cx="8991600" cy="113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고객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문의하기를 통해 의뢰하고자 하는 내용 전송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직원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고객이 문의한 내역을 리스트 형태로 조회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F787D-93C2-4CB0-E747-3812B1BF0C3A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문의하기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2F5FBE-3027-57D4-A3F2-2CD19E14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33700"/>
            <a:ext cx="4723078" cy="5456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686581-B61E-2B25-8EC3-959C80DF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790936"/>
            <a:ext cx="11333390" cy="374228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3B4052-85BA-8437-E1F7-9805C13507DD}"/>
              </a:ext>
            </a:extLst>
          </p:cNvPr>
          <p:cNvSpPr/>
          <p:nvPr/>
        </p:nvSpPr>
        <p:spPr>
          <a:xfrm>
            <a:off x="5334000" y="5295170"/>
            <a:ext cx="9144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5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76F64-33A7-CC4F-7600-DAABA069C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CB34206-F9B5-F015-D78D-324DB6246E6D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DA194BB-EE1A-5B6A-29AA-84F42326C733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0E7DA95-900C-08A9-0760-7B69FBA54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BB87D-2D2D-AB12-0176-270EB26C3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97DEFA-8828-4136-38B4-C4874022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83" y="3390901"/>
            <a:ext cx="7517990" cy="35814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90DD94F-5A82-3442-1070-B72A969C94AC}"/>
              </a:ext>
            </a:extLst>
          </p:cNvPr>
          <p:cNvSpPr/>
          <p:nvPr/>
        </p:nvSpPr>
        <p:spPr>
          <a:xfrm>
            <a:off x="9812873" y="4914900"/>
            <a:ext cx="8382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E6681B-EBCE-1D54-10B3-B400FE4D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0673" y="2163636"/>
            <a:ext cx="4893727" cy="6942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426A-52ED-4FE6-4020-7C7B891A3EAA}"/>
              </a:ext>
            </a:extLst>
          </p:cNvPr>
          <p:cNvSpPr txBox="1"/>
          <p:nvPr/>
        </p:nvSpPr>
        <p:spPr>
          <a:xfrm>
            <a:off x="1600200" y="7505700"/>
            <a:ext cx="8991600" cy="11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email,</a:t>
            </a:r>
            <a:r>
              <a:rPr lang="ko-KR" altLang="en-US" sz="2400" b="1">
                <a:latin typeface="Inter Bold" panose="020B0600000101010101" charset="0"/>
              </a:rPr>
              <a:t> 분석 종류 및 데이터</a:t>
            </a:r>
            <a:r>
              <a:rPr lang="en-US" altLang="ko-KR" sz="2400" b="1">
                <a:latin typeface="Inter Bold" panose="020B0600000101010101" charset="0"/>
              </a:rPr>
              <a:t>(.csv) </a:t>
            </a:r>
            <a:r>
              <a:rPr lang="ko-KR" altLang="en-US" sz="2400" b="1">
                <a:latin typeface="Inter Bold" panose="020B0600000101010101" charset="0"/>
              </a:rPr>
              <a:t>첨부 시 분석결과 출력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분석 결과 </a:t>
            </a:r>
            <a:r>
              <a:rPr lang="en-US" altLang="ko-KR" sz="2400" b="1">
                <a:latin typeface="Inter Bold" panose="020B0600000101010101" charset="0"/>
              </a:rPr>
              <a:t>email </a:t>
            </a:r>
            <a:r>
              <a:rPr lang="ko-KR" altLang="en-US" sz="2400" b="1">
                <a:latin typeface="Inter Bold" panose="020B0600000101010101" charset="0"/>
              </a:rPr>
              <a:t>전송 기능 제공</a:t>
            </a:r>
            <a:r>
              <a:rPr lang="en-US" altLang="ko-KR" sz="2200" b="1">
                <a:latin typeface="Inter Bold" panose="020B0600000101010101" charset="0"/>
              </a:rPr>
              <a:t>(smtp)</a:t>
            </a:r>
            <a:endParaRPr lang="ko-KR" altLang="en-US" sz="22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8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4ECB3-621F-4FCD-DA1B-52755F9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08096"/>
            <a:ext cx="14663223" cy="7531202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7525155-509E-FBFA-EF6F-04A13566E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501554"/>
              </p:ext>
            </p:extLst>
          </p:nvPr>
        </p:nvGraphicFramePr>
        <p:xfrm>
          <a:off x="14325600" y="419100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417" progId="Excel.Sheet.12">
                  <p:embed/>
                </p:oleObj>
              </mc:Choice>
              <mc:Fallback>
                <p:oleObj name="Worksheet" showAsIcon="1" r:id="rId4" imgW="914400" imgH="792417" progId="Excel.Sheet.12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8F8E6D41-16B6-7228-C84F-E836CD3E9884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25600" y="419100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7729C-25E5-1C77-3351-BB0E0C3D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8810030-9F67-156E-6F04-9475BA8DF45E}"/>
              </a:ext>
            </a:extLst>
          </p:cNvPr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BF8AB55-27A5-9FC6-FDBB-E7004964BA3C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C9272C2-D64A-13C0-F13A-65EF1DDB0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96E420-C020-CEC2-B2E6-AB9D0F6E4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74970"/>
              </p:ext>
            </p:extLst>
          </p:nvPr>
        </p:nvGraphicFramePr>
        <p:xfrm>
          <a:off x="1513228" y="3374166"/>
          <a:ext cx="15555572" cy="4436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8893">
                  <a:extLst>
                    <a:ext uri="{9D8B030D-6E8A-4147-A177-3AD203B41FA5}">
                      <a16:colId xmlns:a16="http://schemas.microsoft.com/office/drawing/2014/main" val="3761300862"/>
                    </a:ext>
                  </a:extLst>
                </a:gridCol>
                <a:gridCol w="3888893">
                  <a:extLst>
                    <a:ext uri="{9D8B030D-6E8A-4147-A177-3AD203B41FA5}">
                      <a16:colId xmlns:a16="http://schemas.microsoft.com/office/drawing/2014/main" val="1336438939"/>
                    </a:ext>
                  </a:extLst>
                </a:gridCol>
                <a:gridCol w="2879442">
                  <a:extLst>
                    <a:ext uri="{9D8B030D-6E8A-4147-A177-3AD203B41FA5}">
                      <a16:colId xmlns:a16="http://schemas.microsoft.com/office/drawing/2014/main" val="2855536241"/>
                    </a:ext>
                  </a:extLst>
                </a:gridCol>
                <a:gridCol w="4898344">
                  <a:extLst>
                    <a:ext uri="{9D8B030D-6E8A-4147-A177-3AD203B41FA5}">
                      <a16:colId xmlns:a16="http://schemas.microsoft.com/office/drawing/2014/main" val="2848478213"/>
                    </a:ext>
                  </a:extLst>
                </a:gridCol>
              </a:tblGrid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PASS 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077435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2024.10.02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98%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공지사항 페이지 이동 관련 오류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673080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2024.10.04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50380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2024.10.07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46387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2024.10.08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166967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2024.10.10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661147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EAA484E8-5CE0-6911-8192-30450BC1288C}"/>
              </a:ext>
            </a:extLst>
          </p:cNvPr>
          <p:cNvSpPr txBox="1"/>
          <p:nvPr/>
        </p:nvSpPr>
        <p:spPr>
          <a:xfrm>
            <a:off x="1028700" y="2265806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테스트케이스 수행 결과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64410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702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열처리 및 주조 공정 데이터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최적화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제공 받아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분석하는 데이터 분석 사이트 구현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기업에 대한 수요 증가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 및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기술을 표현하는데에 적합한 주제라고 판단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기 획 의 도</a:t>
            </a:r>
            <a:b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학습한 프로젝트에 웹 구현 및 데이터 분석 기술을 반영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기능 제공을 통한 제조 공정 효율성 증대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819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프로젝트 수행경과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–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자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D36C4A5-EF29-95C1-7CC6-0E6DAB098B97}"/>
              </a:ext>
            </a:extLst>
          </p:cNvPr>
          <p:cNvSpPr/>
          <p:nvPr/>
        </p:nvSpPr>
        <p:spPr>
          <a:xfrm>
            <a:off x="1028700" y="3390901"/>
            <a:ext cx="16116300" cy="66293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AAB16-2D08-39EC-0D72-3985A25896F1}"/>
              </a:ext>
            </a:extLst>
          </p:cNvPr>
          <p:cNvSpPr txBox="1"/>
          <p:nvPr/>
        </p:nvSpPr>
        <p:spPr>
          <a:xfrm>
            <a:off x="3268323" y="1790700"/>
            <a:ext cx="1146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u="none" strike="noStrike" kern="1200">
                <a:effectLst/>
                <a:latin typeface="+mj-ea"/>
                <a:ea typeface="+mj-ea"/>
              </a:rPr>
              <a:t>구축환경 </a:t>
            </a:r>
            <a:endParaRPr lang="ko-KR" altLang="ko-KR" sz="2400" b="1" i="0" u="none" strike="noStrike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</a:t>
            </a:r>
            <a:r>
              <a:rPr lang="ko-KR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운영체제</a:t>
            </a:r>
            <a:r>
              <a:rPr lang="en-US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] Windows 11 Home 64bit [CPU] 12th Gen Intel(R) i7-1260P 2.10GHz </a:t>
            </a:r>
            <a:endParaRPr lang="ko-KR" altLang="ko-KR" sz="2200" i="0" u="none" strike="noStrike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[RAM]  32GB </a:t>
            </a:r>
            <a:endParaRPr lang="ko-KR" altLang="ko-KR" sz="2200" i="0" u="none" strike="noStrike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[GPU]  Intel(R) Arc(TM) A350M Graphics</a:t>
            </a:r>
            <a:endParaRPr lang="ko-KR" altLang="ko-KR" sz="2200" i="0" u="none" strike="noStrike">
              <a:effectLst/>
              <a:latin typeface="+mj-ea"/>
              <a:ea typeface="+mj-ea"/>
            </a:endParaRPr>
          </a:p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543FC-ACCE-18D7-1EA8-F7A1A92126DF}"/>
              </a:ext>
            </a:extLst>
          </p:cNvPr>
          <p:cNvSpPr txBox="1"/>
          <p:nvPr/>
        </p:nvSpPr>
        <p:spPr>
          <a:xfrm>
            <a:off x="9086850" y="4205012"/>
            <a:ext cx="7391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분석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python 3.12.0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keras 3.5.0 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matplotlib 3.9.2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numpy 1.26.4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pandas 2.2.3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seaborn 0.13.2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scikit-learn 1.5.2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tensorflow 2.17.0xgboost 2.1.1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92E9C-AD5B-6E09-FC6A-5402831D6235}"/>
              </a:ext>
            </a:extLst>
          </p:cNvPr>
          <p:cNvSpPr txBox="1"/>
          <p:nvPr/>
        </p:nvSpPr>
        <p:spPr>
          <a:xfrm>
            <a:off x="914400" y="4206241"/>
            <a:ext cx="7391400" cy="507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개발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jdk 22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eclipse 4.33.0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apache-tomcat 9.0.95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mariadb-java-client 3.4.1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commons-fileupload 1.5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commons-io 2.8.0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 10.3.11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HeidiSQL 9.4.0.5125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b="1">
              <a:solidFill>
                <a:schemeClr val="bg1"/>
              </a:solidFill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232646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 하지만 그러지 못한 점이 아쉽지만 좋은 팀원분들이 잘 해결해 주셔서 좋은 마무리를 한 것 같습니다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295400" y="7926169"/>
            <a:ext cx="720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 두어 진행되면 더 좋았을 것 같은 아쉬움이 있습니다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배울점도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있었지만 아쉬운 부분도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Leader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운동 경기, 스포츠, 인간의 얼굴, 페인팅이(가) 표시된 사진">
            <a:extLst>
              <a:ext uri="{FF2B5EF4-FFF2-40B4-BE49-F238E27FC236}">
                <a16:creationId xmlns:a16="http://schemas.microsoft.com/office/drawing/2014/main" id="{F69DE555-CB7B-7BC1-8E52-C54793E78E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86234"/>
            <a:ext cx="1440000" cy="11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유저들 고객들을 위해서 노력한점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 만큼의 전문성을 보여주어야 하는데 미흡했습니다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UI ,UX </a:t>
            </a:r>
            <a:r>
              <a:rPr lang="ko-KR" altLang="en-US" sz="18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 dirty="0"/>
            </a:br>
            <a:r>
              <a:rPr lang="ko-KR" altLang="en-US" sz="1800" dirty="0"/>
              <a:t>다음에 할 때는 계획서를 짤 수 있을 정도의 실력을 키워야 </a:t>
            </a:r>
            <a:r>
              <a:rPr lang="ko-KR" altLang="en-US" sz="1800" dirty="0" err="1"/>
              <a:t>겠다는</a:t>
            </a:r>
            <a:r>
              <a:rPr lang="ko-KR" altLang="en-US" sz="1800" dirty="0"/>
              <a:t> 생각이 들었습니다</a:t>
            </a:r>
            <a:r>
              <a:rPr lang="en-US" altLang="ko-KR" sz="1800" dirty="0"/>
              <a:t>.</a:t>
            </a:r>
            <a:r>
              <a:rPr lang="en-US" altLang="ko-KR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Hidden </a:t>
            </a:r>
            <a:r>
              <a:rPr lang="ko-KR" altLang="en-US" sz="2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 descr="인간의 얼굴, 일러스트레이션, 만화 영화, 소설이(가) 표시된 사진">
            <a:extLst>
              <a:ext uri="{FF2B5EF4-FFF2-40B4-BE49-F238E27FC236}">
                <a16:creationId xmlns:a16="http://schemas.microsoft.com/office/drawing/2014/main" id="{7ED920D9-DD1A-1AC1-B6F8-5C0950D477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44580"/>
            <a:ext cx="1440000" cy="1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구현을 성공해내 굉장히 뿌듯했습니다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구현을 잘 해낼 수 있다는 자신감을 얻었습니다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 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인간의 얼굴, 사람, 의류, 만화 영화이(가) 표시된 사진">
            <a:extLst>
              <a:ext uri="{FF2B5EF4-FFF2-40B4-BE49-F238E27FC236}">
                <a16:creationId xmlns:a16="http://schemas.microsoft.com/office/drawing/2014/main" id="{B0BDC861-170E-A666-C7B9-6A6A8485AB1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6457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시현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어둠, 블랙, 스크린샷, 밤이(가) 표시된 사진&#10;&#10;자동 생성된 설명">
            <a:extLst>
              <a:ext uri="{FF2B5EF4-FFF2-40B4-BE49-F238E27FC236}">
                <a16:creationId xmlns:a16="http://schemas.microsoft.com/office/drawing/2014/main" id="{DFDAE7BB-2D73-8B4E-0EA6-ECF84BC0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98" y="962025"/>
            <a:ext cx="9727803" cy="97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8311332" cy="481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</a:t>
            </a:r>
            <a:r>
              <a:rPr lang="ko-KR" altLang="en-US" sz="2800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200" y="7865459"/>
            <a:ext cx="1080933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기본에 충실하고 팀원을  존중</a:t>
            </a:r>
            <a:endParaRPr lang="en-US" sz="2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29159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  </a:t>
            </a: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-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마일스톤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및 산출물</a:t>
            </a: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2534382" y="3300302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6540124" y="3003902"/>
            <a:ext cx="3048600" cy="5933738"/>
            <a:chOff x="2367108" y="1300950"/>
            <a:chExt cx="1524300" cy="29668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622524"/>
              <a:ext cx="708900" cy="1645295"/>
              <a:chOff x="2763870" y="2622524"/>
              <a:chExt cx="708900" cy="1645295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flipH="1">
                <a:off x="3118354" y="2622524"/>
                <a:ext cx="8564" cy="107437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67108" y="1300950"/>
              <a:ext cx="1524300" cy="1027987"/>
              <a:chOff x="2367108" y="13009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67108" y="15945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</a:t>
                </a:r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67294" y="13009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b="1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10546858" y="3300302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>
                    <a:latin typeface="+mj-ea"/>
                    <a:ea typeface="+mj-ea"/>
                    <a:sym typeface="Fira Sans"/>
                  </a:rPr>
                  <a:t>단위 테스트 수행</a:t>
                </a: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sym typeface="Fira Sans"/>
                  </a:rPr>
                  <a:t>중간 시연</a:t>
                </a:r>
                <a:endParaRPr lang="ko-KR" altLang="en-US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rgbClr val="00B0F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중간발표</a:t>
                </a:r>
                <a:endParaRPr lang="ko-KR" altLang="en-US" sz="3600" b="1" dirty="0">
                  <a:solidFill>
                    <a:srgbClr val="00B0F0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4503920" y="5340415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b="1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8532585" y="5340415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설계모듈 구현</a:t>
                </a:r>
                <a:endParaRPr lang="ko-KR" altLang="en-US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rgbClr val="7030A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구현</a:t>
                </a:r>
                <a:endParaRPr lang="ko-KR" altLang="en-US" sz="3600" b="1" dirty="0">
                  <a:solidFill>
                    <a:srgbClr val="7030A0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2648414" y="5356276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822511" cy="761981"/>
              <a:chOff x="5671049" y="3505838"/>
              <a:chExt cx="822511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10.11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>
                    <a:latin typeface="+mj-ea"/>
                    <a:ea typeface="+mj-ea"/>
                    <a:sym typeface="Fira Sans"/>
                  </a:rPr>
                  <a:t>최종 테스트</a:t>
                </a: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sym typeface="Fira Sans"/>
                  </a:rPr>
                  <a:t>미비사항 보완</a:t>
                </a: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sym typeface="Fira Sans"/>
                  </a:rPr>
                  <a:t>결과 발표</a:t>
                </a:r>
                <a:endParaRPr lang="ko-KR" altLang="en-US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lang="ko-KR" altLang="en-US" sz="3600" b="1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258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9BF65A-FC23-C2C1-7B28-2DF50D63B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21239"/>
              </p:ext>
            </p:extLst>
          </p:nvPr>
        </p:nvGraphicFramePr>
        <p:xfrm>
          <a:off x="14478000" y="428931"/>
          <a:ext cx="1800000" cy="156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0" y="428931"/>
                        <a:ext cx="1800000" cy="156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10871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">
            <a:extLst>
              <a:ext uri="{FF2B5EF4-FFF2-40B4-BE49-F238E27FC236}">
                <a16:creationId xmlns:a16="http://schemas.microsoft.com/office/drawing/2014/main" id="{1442B38C-1271-F82E-95DD-630477B4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76504"/>
            <a:ext cx="14782800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9535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3050B63-5C6E-D958-E617-DC6E1952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" y="3009899"/>
            <a:ext cx="164592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2526</Words>
  <Application>Microsoft Office PowerPoint</Application>
  <PresentationFormat>사용자 지정</PresentationFormat>
  <Paragraphs>512</Paragraphs>
  <Slides>34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Inter Bold</vt:lpstr>
      <vt:lpstr>Calibri</vt:lpstr>
      <vt:lpstr>맑은 고딕</vt:lpstr>
      <vt:lpstr>Malgun Gothic Semilight</vt:lpstr>
      <vt:lpstr>Source Han Sans KR Bold</vt:lpstr>
      <vt:lpstr>Source Han Sans KR</vt:lpstr>
      <vt:lpstr>Arial</vt:lpstr>
      <vt:lpstr>Inter</vt:lpstr>
      <vt:lpstr>Consolas</vt:lpstr>
      <vt:lpstr>Office Theme</vt:lpstr>
      <vt:lpstr>Worksheet</vt:lpstr>
      <vt:lpstr>Microsoft Excel 워크시트</vt:lpstr>
      <vt:lpstr>Microsoft 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126</cp:revision>
  <dcterms:created xsi:type="dcterms:W3CDTF">2006-08-16T00:00:00Z</dcterms:created>
  <dcterms:modified xsi:type="dcterms:W3CDTF">2024-10-11T02:47:09Z</dcterms:modified>
  <dc:identifier>DAGST2B_a58</dc:identifier>
</cp:coreProperties>
</file>